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1" r:id="rId2"/>
    <p:sldId id="272" r:id="rId3"/>
    <p:sldId id="273" r:id="rId4"/>
    <p:sldId id="286" r:id="rId5"/>
    <p:sldId id="302" r:id="rId6"/>
    <p:sldId id="303" r:id="rId7"/>
    <p:sldId id="304" r:id="rId8"/>
    <p:sldId id="305" r:id="rId9"/>
    <p:sldId id="276" r:id="rId10"/>
    <p:sldId id="274" r:id="rId11"/>
    <p:sldId id="291" r:id="rId12"/>
    <p:sldId id="297" r:id="rId13"/>
    <p:sldId id="298" r:id="rId14"/>
    <p:sldId id="301" r:id="rId15"/>
    <p:sldId id="293" r:id="rId16"/>
    <p:sldId id="299" r:id="rId17"/>
    <p:sldId id="295" r:id="rId18"/>
    <p:sldId id="296" r:id="rId19"/>
    <p:sldId id="300" r:id="rId20"/>
    <p:sldId id="284" r:id="rId21"/>
    <p:sldId id="275" r:id="rId22"/>
    <p:sldId id="283" r:id="rId23"/>
    <p:sldId id="285" r:id="rId24"/>
    <p:sldId id="282" r:id="rId25"/>
    <p:sldId id="281" r:id="rId26"/>
    <p:sldId id="280" r:id="rId27"/>
    <p:sldId id="279" r:id="rId28"/>
    <p:sldId id="278" r:id="rId29"/>
    <p:sldId id="277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ABC7"/>
    <a:srgbClr val="57BED6"/>
    <a:srgbClr val="2C92AA"/>
    <a:srgbClr val="86D4E6"/>
    <a:srgbClr val="047691"/>
    <a:srgbClr val="1399B9"/>
    <a:srgbClr val="DDDDDD"/>
    <a:srgbClr val="0EE0E0"/>
    <a:srgbClr val="0A9D9A"/>
    <a:srgbClr val="8AB2E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470" autoAdjust="0"/>
  </p:normalViewPr>
  <p:slideViewPr>
    <p:cSldViewPr>
      <p:cViewPr>
        <p:scale>
          <a:sx n="100" d="100"/>
          <a:sy n="100" d="100"/>
        </p:scale>
        <p:origin x="-1944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21F9D-31DC-421D-9B08-9608A48395BE}" type="datetimeFigureOut">
              <a:rPr lang="ko-KR" altLang="en-US" smtClean="0"/>
              <a:pPr/>
              <a:t>2017-04-30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DFE52-605A-4668-A9B6-85E53B4AA48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7267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DFE52-605A-4668-A9B6-85E53B4AA48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16121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DFE52-605A-4668-A9B6-85E53B4AA48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780928"/>
            <a:ext cx="9144000" cy="1135014"/>
          </a:xfrm>
          <a:prstGeom prst="rect">
            <a:avLst/>
          </a:prstGeom>
          <a:solidFill>
            <a:srgbClr val="34A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634995" y="2916387"/>
            <a:ext cx="387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PORTFOLIO</a:t>
            </a:r>
            <a:endParaRPr lang="ko-KR" altLang="en-US" sz="54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131841" y="4149082"/>
            <a:ext cx="275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Hwang </a:t>
            </a:r>
            <a:r>
              <a:rPr lang="en-US" altLang="ko-KR" sz="2400" dirty="0" err="1" smtClean="0"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Hyeong</a:t>
            </a:r>
            <a:r>
              <a:rPr lang="en-US" altLang="ko-KR" sz="2400" dirty="0" smtClean="0"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 Sub </a:t>
            </a:r>
            <a:endParaRPr lang="ko-KR" altLang="en-US" sz="2400" dirty="0"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298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2132856"/>
          </a:xfrm>
          <a:prstGeom prst="rect">
            <a:avLst/>
          </a:prstGeom>
          <a:solidFill>
            <a:srgbClr val="34A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4ABC7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71600" y="3429000"/>
            <a:ext cx="179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Estrangelo Edessa"/>
                <a:ea typeface="Cambria Math" pitchFamily="18" charset="0"/>
                <a:cs typeface="Estrangelo Edessa" pitchFamily="66" charset="0"/>
              </a:rPr>
              <a:t>About Me</a:t>
            </a:r>
            <a:endParaRPr lang="ko-KR" altLang="en-US" sz="2800" dirty="0">
              <a:latin typeface="Estrangelo Edessa"/>
              <a:cs typeface="Estrangelo Edessa" pitchFamily="66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35896" y="3429001"/>
            <a:ext cx="1196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Estrangelo Edessa"/>
                <a:cs typeface="Estrangelo Edessa" pitchFamily="66" charset="0"/>
              </a:rPr>
              <a:t>Work</a:t>
            </a:r>
            <a:endParaRPr lang="ko-KR" altLang="en-US" sz="2800" dirty="0">
              <a:latin typeface="Estrangelo Edessa"/>
              <a:cs typeface="Estrangelo Edessa" pitchFamily="66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276458" y="3429002"/>
            <a:ext cx="1486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Estrangelo Edessa"/>
                <a:ea typeface="Cambria Math" pitchFamily="18" charset="0"/>
                <a:cs typeface="Estrangelo Edessa" pitchFamily="66" charset="0"/>
              </a:rPr>
              <a:t>Activity</a:t>
            </a:r>
            <a:endParaRPr lang="ko-KR" altLang="en-US" sz="2800" dirty="0">
              <a:latin typeface="Estrangelo Edessa"/>
              <a:cs typeface="Estrangelo Edessa" pitchFamily="66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82384" y="2821799"/>
            <a:ext cx="66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4ABC7"/>
                </a:solidFill>
                <a:latin typeface="Estrangelo Edessa"/>
                <a:ea typeface="Cambria Math" pitchFamily="18" charset="0"/>
                <a:cs typeface="Estrangelo Edessa" pitchFamily="66" charset="0"/>
              </a:rPr>
              <a:t>01</a:t>
            </a:r>
            <a:endParaRPr lang="ko-KR" altLang="en-US" sz="3600" dirty="0">
              <a:solidFill>
                <a:srgbClr val="34ABC7"/>
              </a:solidFill>
              <a:latin typeface="Estrangelo Edessa"/>
              <a:cs typeface="Estrangelo Edessa" pitchFamily="66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741142" y="2821798"/>
            <a:ext cx="66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4ABC7"/>
                </a:solidFill>
                <a:latin typeface="Estrangelo Edessa"/>
                <a:ea typeface="Cambria Math" pitchFamily="18" charset="0"/>
                <a:cs typeface="Estrangelo Edessa" pitchFamily="66" charset="0"/>
              </a:rPr>
              <a:t>02</a:t>
            </a:r>
            <a:endParaRPr lang="ko-KR" altLang="en-US" sz="3600" dirty="0">
              <a:solidFill>
                <a:srgbClr val="34ABC7"/>
              </a:solidFill>
              <a:latin typeface="Estrangelo Edessa"/>
              <a:cs typeface="Estrangelo Edessa" pitchFamily="66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399896" y="2821797"/>
            <a:ext cx="66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4ABC7"/>
                </a:solidFill>
                <a:latin typeface="Estrangelo Edessa"/>
                <a:ea typeface="Cambria Math" pitchFamily="18" charset="0"/>
                <a:cs typeface="Estrangelo Edessa" pitchFamily="66" charset="0"/>
              </a:rPr>
              <a:t>03</a:t>
            </a:r>
            <a:endParaRPr lang="ko-KR" altLang="en-US" sz="3600" dirty="0">
              <a:solidFill>
                <a:srgbClr val="34ABC7"/>
              </a:solidFill>
              <a:latin typeface="Estrangelo Edessa"/>
              <a:cs typeface="Estrangelo Edessa" pitchFamily="66" charset="0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34A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4ABC7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752217" y="4070985"/>
            <a:ext cx="58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34ABC7"/>
                </a:solidFill>
                <a:latin typeface="Estrangelo Edessa"/>
                <a:ea typeface="Cambria Math" pitchFamily="18" charset="0"/>
                <a:cs typeface="Estrangelo Edessa" pitchFamily="66" charset="0"/>
              </a:rPr>
              <a:t>01</a:t>
            </a:r>
            <a:endParaRPr lang="ko-KR" altLang="en-US" sz="2400" dirty="0">
              <a:solidFill>
                <a:srgbClr val="34ABC7"/>
              </a:solidFill>
              <a:latin typeface="Estrangelo Edessa"/>
              <a:cs typeface="Estrangelo Edessa" pitchFamily="66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752217" y="4550721"/>
            <a:ext cx="58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34ABC7"/>
                </a:solidFill>
                <a:latin typeface="Estrangelo Edessa"/>
                <a:ea typeface="Cambria Math" pitchFamily="18" charset="0"/>
                <a:cs typeface="Estrangelo Edessa" pitchFamily="66" charset="0"/>
              </a:rPr>
              <a:t>02</a:t>
            </a:r>
            <a:endParaRPr lang="ko-KR" altLang="en-US" sz="2400" dirty="0">
              <a:solidFill>
                <a:srgbClr val="34ABC7"/>
              </a:solidFill>
              <a:latin typeface="Estrangelo Edessa"/>
              <a:cs typeface="Estrangelo Edessa" pitchFamily="66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94354" y="4070985"/>
            <a:ext cx="58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34ABC7"/>
                </a:solidFill>
                <a:latin typeface="Estrangelo Edessa"/>
                <a:ea typeface="Cambria Math" pitchFamily="18" charset="0"/>
                <a:cs typeface="Estrangelo Edessa" pitchFamily="66" charset="0"/>
              </a:rPr>
              <a:t>01</a:t>
            </a:r>
            <a:endParaRPr lang="ko-KR" altLang="en-US" sz="2400" dirty="0">
              <a:solidFill>
                <a:srgbClr val="34ABC7"/>
              </a:solidFill>
              <a:latin typeface="Estrangelo Edessa"/>
              <a:cs typeface="Estrangelo Edessa" pitchFamily="66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94354" y="4550721"/>
            <a:ext cx="58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34ABC7"/>
                </a:solidFill>
                <a:latin typeface="Estrangelo Edessa"/>
                <a:ea typeface="Cambria Math" pitchFamily="18" charset="0"/>
                <a:cs typeface="Estrangelo Edessa" pitchFamily="66" charset="0"/>
              </a:rPr>
              <a:t>02</a:t>
            </a:r>
            <a:endParaRPr lang="ko-KR" altLang="en-US" sz="2400" dirty="0">
              <a:solidFill>
                <a:srgbClr val="34ABC7"/>
              </a:solidFill>
              <a:latin typeface="Estrangelo Edessa"/>
              <a:cs typeface="Estrangelo Edessa" pitchFamily="66" charset="0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4221954" y="4556808"/>
            <a:ext cx="15840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sz="2000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4221957" y="4077072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Design</a:t>
            </a:r>
            <a:endParaRPr lang="ko-KR" altLang="en-US" sz="1800" dirty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6864090" y="4077072"/>
            <a:ext cx="1702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School Activity</a:t>
            </a:r>
            <a:endParaRPr lang="ko-KR" altLang="en-US" sz="2000" dirty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888728" y="4572996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Etc</a:t>
            </a:r>
            <a:r>
              <a:rPr lang="en-US" altLang="ko-KR" sz="2000" dirty="0" smtClean="0"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 Activity</a:t>
            </a:r>
            <a:endParaRPr lang="ko-KR" altLang="en-US" sz="2000" dirty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236606" y="1067252"/>
            <a:ext cx="3687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Estrangelo Edessa"/>
                <a:ea typeface="Cambria Math" pitchFamily="18" charset="0"/>
                <a:cs typeface="Estrangelo Edessa" pitchFamily="66" charset="0"/>
              </a:rPr>
              <a:t>INDEX</a:t>
            </a:r>
            <a:endParaRPr lang="ko-KR" altLang="en-US" sz="9600" dirty="0">
              <a:solidFill>
                <a:schemeClr val="bg1"/>
              </a:solidFill>
              <a:latin typeface="Estrangelo Edessa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058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34A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49742" y="692704"/>
            <a:ext cx="271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About</a:t>
            </a:r>
            <a:r>
              <a:rPr lang="en-US" altLang="ko-KR" sz="3600" baseline="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 Me</a:t>
            </a:r>
            <a:endParaRPr lang="ko-KR" altLang="en-US" sz="36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85236" y="447081"/>
            <a:ext cx="117526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18581" y="116641"/>
            <a:ext cx="1241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PORTFILO</a:t>
            </a:r>
            <a:endParaRPr lang="ko-KR" altLang="en-US" sz="14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348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34A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49746" y="692699"/>
            <a:ext cx="146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Work</a:t>
            </a:r>
            <a:endParaRPr lang="ko-KR" altLang="en-US" sz="36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85236" y="447081"/>
            <a:ext cx="117526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18581" y="116641"/>
            <a:ext cx="1241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PORTFILO</a:t>
            </a:r>
            <a:endParaRPr lang="ko-KR" altLang="en-US" sz="14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647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34A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49745" y="692704"/>
            <a:ext cx="1778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Activity</a:t>
            </a:r>
            <a:endParaRPr lang="ko-KR" altLang="en-US" sz="36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85236" y="447081"/>
            <a:ext cx="117526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18581" y="116641"/>
            <a:ext cx="1241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PORTFILO</a:t>
            </a:r>
            <a:endParaRPr lang="ko-KR" altLang="en-US" sz="14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492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브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A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4ABC7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849740" y="3717032"/>
            <a:ext cx="45863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1905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9932-778B-4F6C-8428-3D00E3B0FB0C}" type="datetimeFigureOut">
              <a:rPr lang="ko-KR" altLang="en-US" smtClean="0"/>
              <a:pPr/>
              <a:t>2017-04-30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F98B-B5D9-421E-914B-7178B6E128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492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99932-778B-4F6C-8428-3D00E3B0FB0C}" type="datetimeFigureOut">
              <a:rPr lang="ko-KR" altLang="en-US" smtClean="0"/>
              <a:pPr/>
              <a:t>2017-04-30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EF98B-B5D9-421E-914B-7178B6E128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874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tKorea/shit-algorithm" TargetMode="External"/><Relationship Id="rId2" Type="http://schemas.openxmlformats.org/officeDocument/2006/relationships/hyperlink" Target="https://algorithm.seoulit.kr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25531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9745" y="2132865"/>
            <a:ext cx="6415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spc="-50" dirty="0">
                <a:latin typeface="+mn-ea"/>
              </a:rPr>
              <a:t>교내 온라인 알고리즘 저지 서비스 </a:t>
            </a:r>
            <a:r>
              <a:rPr lang="en-US" altLang="ko-KR" sz="2400" b="1" spc="-50" dirty="0">
                <a:latin typeface="+mn-ea"/>
              </a:rPr>
              <a:t>SIGO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849745" y="5115962"/>
            <a:ext cx="30781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600" dirty="0" smtClean="0">
                <a:latin typeface="Estrangelo Edessa"/>
              </a:rPr>
              <a:t>URL : </a:t>
            </a:r>
            <a:r>
              <a:rPr lang="en-US" altLang="ko-KR" sz="1600" spc="-50" dirty="0">
                <a:latin typeface="Estrangelo Edessa"/>
                <a:hlinkClick r:id="rId2"/>
              </a:rPr>
              <a:t>https://</a:t>
            </a:r>
            <a:r>
              <a:rPr lang="en-US" altLang="ko-KR" sz="1600" spc="-50" dirty="0" smtClean="0">
                <a:latin typeface="Estrangelo Edessa"/>
                <a:hlinkClick r:id="rId2"/>
              </a:rPr>
              <a:t>algorithm.seoulit.kr</a:t>
            </a:r>
            <a:endParaRPr lang="en-US" altLang="ko-KR" sz="1400" spc="-50" dirty="0">
              <a:latin typeface="Estrangelo Edess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49740" y="5476002"/>
            <a:ext cx="4921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600" dirty="0" err="1" smtClean="0">
                <a:latin typeface="Estrangelo Edessa"/>
              </a:rPr>
              <a:t>GitHub</a:t>
            </a:r>
            <a:r>
              <a:rPr lang="en-US" altLang="ko-KR" sz="1600" dirty="0" smtClean="0">
                <a:latin typeface="Estrangelo Edessa"/>
              </a:rPr>
              <a:t> : </a:t>
            </a:r>
            <a:r>
              <a:rPr lang="en-US" altLang="ko-KR" sz="1600" spc="-50" dirty="0">
                <a:latin typeface="Estrangelo Edessa"/>
                <a:hlinkClick r:id="rId3"/>
              </a:rPr>
              <a:t>https://</a:t>
            </a:r>
            <a:r>
              <a:rPr lang="en-US" altLang="ko-KR" sz="1600" spc="-50" dirty="0" smtClean="0">
                <a:latin typeface="Estrangelo Edessa"/>
                <a:hlinkClick r:id="rId3"/>
              </a:rPr>
              <a:t>github.com/shitKorea/shit-algorithm</a:t>
            </a:r>
            <a:endParaRPr lang="en-US" altLang="ko-KR" sz="1600" spc="-50" dirty="0">
              <a:latin typeface="Estrangelo Edess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8937" y="4437112"/>
            <a:ext cx="2748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내가 한 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퍼블리싱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52663" y="2775761"/>
            <a:ext cx="782379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50" dirty="0" smtClean="0">
                <a:latin typeface="Estrangelo Edessa"/>
              </a:rPr>
              <a:t>교내 학생들이 프로그래밍 언어에 관심을 가졌으면 하는 의미에서 시작을 함</a:t>
            </a:r>
            <a:r>
              <a:rPr lang="en-US" altLang="ko-KR" spc="-50" dirty="0" smtClean="0">
                <a:latin typeface="Estrangelo Edess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pc="-50" dirty="0" smtClean="0">
                <a:latin typeface="Estrangelo Edessa"/>
              </a:rPr>
              <a:t>3</a:t>
            </a:r>
            <a:r>
              <a:rPr lang="ko-KR" altLang="en-US" spc="-50" dirty="0" smtClean="0">
                <a:latin typeface="Estrangelo Edessa"/>
              </a:rPr>
              <a:t>명의 팀원과 </a:t>
            </a:r>
            <a:r>
              <a:rPr lang="ko-KR" altLang="en-US" spc="-50" dirty="0" err="1" smtClean="0">
                <a:latin typeface="Estrangelo Edessa"/>
              </a:rPr>
              <a:t>프론트엔드</a:t>
            </a:r>
            <a:r>
              <a:rPr lang="en-US" altLang="ko-KR" spc="-50" dirty="0" smtClean="0">
                <a:latin typeface="Estrangelo Edessa"/>
              </a:rPr>
              <a:t>, </a:t>
            </a:r>
            <a:r>
              <a:rPr lang="ko-KR" altLang="en-US" spc="-50" dirty="0" err="1" smtClean="0">
                <a:latin typeface="Estrangelo Edessa"/>
              </a:rPr>
              <a:t>백엔드</a:t>
            </a:r>
            <a:r>
              <a:rPr lang="en-US" altLang="ko-KR" spc="-50" dirty="0" smtClean="0">
                <a:latin typeface="Estrangelo Edessa"/>
              </a:rPr>
              <a:t>, </a:t>
            </a:r>
            <a:r>
              <a:rPr lang="ko-KR" altLang="en-US" spc="-50" dirty="0" err="1" smtClean="0">
                <a:latin typeface="Estrangelo Edessa"/>
              </a:rPr>
              <a:t>퍼블리싱으로</a:t>
            </a:r>
            <a:r>
              <a:rPr lang="ko-KR" altLang="en-US" spc="-50" dirty="0" smtClean="0">
                <a:latin typeface="Estrangelo Edessa"/>
              </a:rPr>
              <a:t> 나눠 개발을 했고</a:t>
            </a:r>
            <a:endParaRPr lang="en-US" altLang="ko-KR" spc="-50" dirty="0" smtClean="0">
              <a:latin typeface="Estrangelo Edess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Estrangelo Edessa"/>
              </a:rPr>
              <a:t>Vue.js </a:t>
            </a:r>
            <a:r>
              <a:rPr lang="ko-KR" altLang="en-US" dirty="0" smtClean="0">
                <a:latin typeface="Estrangelo Edessa"/>
              </a:rPr>
              <a:t>프레임워크랑 </a:t>
            </a:r>
            <a:r>
              <a:rPr lang="en-US" altLang="ko-KR" dirty="0" smtClean="0">
                <a:latin typeface="Estrangelo Edessa"/>
              </a:rPr>
              <a:t>Semantic.css </a:t>
            </a:r>
            <a:r>
              <a:rPr lang="ko-KR" altLang="en-US" dirty="0" smtClean="0">
                <a:latin typeface="Estrangelo Edessa"/>
              </a:rPr>
              <a:t>프레임워크를 사용해 개발을 했다</a:t>
            </a:r>
            <a:r>
              <a:rPr lang="en-US" altLang="ko-KR" dirty="0" smtClean="0">
                <a:latin typeface="Estrangelo Edessa"/>
              </a:rPr>
              <a:t>.</a:t>
            </a:r>
            <a:endParaRPr lang="ko-KR" altLang="en-US" dirty="0">
              <a:latin typeface="Estrangelo Edess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1720" y="899428"/>
            <a:ext cx="196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273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40" t="6603" r="2202" b="3971"/>
          <a:stretch/>
        </p:blipFill>
        <p:spPr bwMode="auto">
          <a:xfrm>
            <a:off x="926204" y="1988840"/>
            <a:ext cx="3240788" cy="1837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5619" y="4464285"/>
            <a:ext cx="3241967" cy="1975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3322" y="4477762"/>
            <a:ext cx="3241967" cy="1975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244" r="1961" b="5210"/>
          <a:stretch/>
        </p:blipFill>
        <p:spPr bwMode="auto">
          <a:xfrm>
            <a:off x="4716915" y="1988840"/>
            <a:ext cx="3178374" cy="1837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905956" y="4036422"/>
            <a:ext cx="114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랭</a:t>
            </a:r>
            <a:r>
              <a:rPr lang="ko-KR" altLang="en-US" dirty="0">
                <a:latin typeface="Estrangelo Edessa" pitchFamily="66" charset="0"/>
                <a:cs typeface="Estrangelo Edessa" pitchFamily="66" charset="0"/>
              </a:rPr>
              <a:t>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9884" y="4036422"/>
            <a:ext cx="196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문제풀이</a:t>
            </a:r>
            <a:endParaRPr lang="ko-KR" altLang="en-US" dirty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9884" y="1527343"/>
            <a:ext cx="196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공지사항</a:t>
            </a:r>
            <a:endParaRPr lang="ko-KR" altLang="en-US" dirty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6916" y="1527343"/>
            <a:ext cx="287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관리자 페이지</a:t>
            </a:r>
            <a:endParaRPr lang="ko-KR" altLang="en-US" dirty="0">
              <a:latin typeface="Estrangelo Edessa" pitchFamily="66" charset="0"/>
              <a:cs typeface="Estrangelo Edessa" pitchFamily="66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77140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963387" y="422108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771407" y="422108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51720" y="899428"/>
            <a:ext cx="196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51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212"/>
          <a:stretch/>
        </p:blipFill>
        <p:spPr>
          <a:xfrm>
            <a:off x="916209" y="1988842"/>
            <a:ext cx="6901938" cy="4320479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9889" y="1527343"/>
            <a:ext cx="117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코드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899428"/>
            <a:ext cx="196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51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99"/>
          <a:stretch/>
        </p:blipFill>
        <p:spPr>
          <a:xfrm>
            <a:off x="916214" y="1988843"/>
            <a:ext cx="6912767" cy="4329057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888" y="1527343"/>
            <a:ext cx="124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코드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899428"/>
            <a:ext cx="196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51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/>
        </p:nvSpPr>
        <p:spPr>
          <a:xfrm>
            <a:off x="873102" y="2132865"/>
            <a:ext cx="405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err="1" smtClean="0">
                <a:latin typeface="Cambria Math" pitchFamily="18" charset="0"/>
              </a:rPr>
              <a:t>하리보</a:t>
            </a:r>
            <a:r>
              <a:rPr lang="ko-KR" altLang="en-US" sz="2400" b="1" dirty="0" smtClean="0">
                <a:latin typeface="Cambria Math" pitchFamily="18" charset="0"/>
              </a:rPr>
              <a:t> 사이트 리 디자인</a:t>
            </a:r>
            <a:endParaRPr lang="ko-KR" altLang="en-US" sz="2400" b="1" dirty="0">
              <a:latin typeface="Cambria Math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6021" y="2780928"/>
            <a:ext cx="7872443" cy="13388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latin typeface="Cambria Math" pitchFamily="18" charset="0"/>
              </a:rPr>
              <a:t>평소에 좋아하는 간식을 홈페이지로 만들어보자 라는 시작으로 하게 됨</a:t>
            </a:r>
            <a:r>
              <a:rPr lang="en-US" altLang="ko-KR" dirty="0" smtClean="0">
                <a:latin typeface="Cambria Math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pc="-50" dirty="0" smtClean="0">
                <a:latin typeface="Estrangelo Edessa"/>
              </a:rPr>
              <a:t>2</a:t>
            </a:r>
            <a:r>
              <a:rPr lang="ko-KR" altLang="en-US" spc="-50" dirty="0" smtClean="0">
                <a:latin typeface="Estrangelo Edessa"/>
              </a:rPr>
              <a:t>명에서 </a:t>
            </a:r>
            <a:r>
              <a:rPr lang="ko-KR" altLang="en-US" spc="-50" dirty="0" err="1" smtClean="0">
                <a:latin typeface="Estrangelo Edessa"/>
              </a:rPr>
              <a:t>프론트엔드</a:t>
            </a:r>
            <a:r>
              <a:rPr lang="en-US" altLang="ko-KR" spc="-50" dirty="0" smtClean="0">
                <a:latin typeface="Estrangelo Edessa"/>
              </a:rPr>
              <a:t>, </a:t>
            </a:r>
            <a:r>
              <a:rPr lang="ko-KR" altLang="en-US" spc="-50" dirty="0" err="1" smtClean="0">
                <a:latin typeface="Estrangelo Edessa"/>
              </a:rPr>
              <a:t>퍼블리싱을</a:t>
            </a:r>
            <a:r>
              <a:rPr lang="ko-KR" altLang="en-US" spc="-50" dirty="0" smtClean="0">
                <a:latin typeface="Estrangelo Edessa"/>
              </a:rPr>
              <a:t> 같이 개발을 했고</a:t>
            </a:r>
            <a:endParaRPr lang="en-US" altLang="ko-KR" spc="-50" dirty="0" smtClean="0">
              <a:latin typeface="Estrangelo Edess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Estrangelo Edessa"/>
              </a:rPr>
              <a:t>Materialize.css </a:t>
            </a:r>
            <a:r>
              <a:rPr lang="ko-KR" altLang="en-US" dirty="0" smtClean="0">
                <a:latin typeface="Estrangelo Edessa"/>
              </a:rPr>
              <a:t>프레임워크랑</a:t>
            </a:r>
            <a:r>
              <a:rPr lang="en-US" altLang="ko-KR" dirty="0" smtClean="0">
                <a:latin typeface="Estrangelo Edessa"/>
              </a:rPr>
              <a:t> </a:t>
            </a:r>
            <a:r>
              <a:rPr lang="en-US" altLang="ko-KR" dirty="0" err="1" smtClean="0">
                <a:latin typeface="Estrangelo Edessa"/>
              </a:rPr>
              <a:t>Jquery</a:t>
            </a:r>
            <a:r>
              <a:rPr lang="en-US" altLang="ko-KR" dirty="0" smtClean="0">
                <a:latin typeface="Estrangelo Edessa"/>
              </a:rPr>
              <a:t> </a:t>
            </a:r>
            <a:r>
              <a:rPr lang="ko-KR" altLang="en-US" dirty="0" smtClean="0">
                <a:latin typeface="Estrangelo Edessa"/>
              </a:rPr>
              <a:t>를 사용해 개발을 했다</a:t>
            </a:r>
            <a:r>
              <a:rPr lang="en-US" altLang="ko-KR" dirty="0" smtClean="0">
                <a:latin typeface="Estrangelo Edessa"/>
              </a:rPr>
              <a:t>.</a:t>
            </a:r>
            <a:endParaRPr lang="ko-KR" altLang="en-US" dirty="0">
              <a:latin typeface="Estrangelo Edess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899428"/>
            <a:ext cx="196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363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648"/>
          <a:stretch/>
        </p:blipFill>
        <p:spPr>
          <a:xfrm>
            <a:off x="904693" y="1988840"/>
            <a:ext cx="6899070" cy="432048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888" y="1527343"/>
            <a:ext cx="132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사이트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720" y="899428"/>
            <a:ext cx="196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341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29"/>
          <a:stretch/>
        </p:blipFill>
        <p:spPr>
          <a:xfrm>
            <a:off x="916215" y="1988842"/>
            <a:ext cx="6912767" cy="4320479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89888" y="1527343"/>
            <a:ext cx="146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코드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899428"/>
            <a:ext cx="196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341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3274" y="2083503"/>
            <a:ext cx="386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Estrangelo Edessa" pitchFamily="66" charset="0"/>
                <a:cs typeface="Estrangelo Edessa" pitchFamily="66" charset="0"/>
              </a:rPr>
              <a:t>포트폴리오 홈페이지</a:t>
            </a:r>
            <a:endParaRPr lang="ko-KR" altLang="en-US" sz="2400" b="1" dirty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272" y="2768197"/>
            <a:ext cx="782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나를 색다르게 소개 하고자 홈페이지를 만들어서 나를 소개</a:t>
            </a:r>
            <a:r>
              <a:rPr lang="en-US" altLang="ko-KR" dirty="0" smtClean="0">
                <a:latin typeface="Estrangelo Edessa" pitchFamily="66" charset="0"/>
                <a:cs typeface="Estrangelo Edessa" pitchFamily="66" charset="0"/>
              </a:rPr>
              <a:t> </a:t>
            </a:r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하였고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ko-KR" spc="-50" dirty="0" smtClean="0">
                <a:latin typeface="Estrangelo Edessa"/>
              </a:rPr>
              <a:t>Bootstrap.css </a:t>
            </a:r>
            <a:r>
              <a:rPr lang="ko-KR" altLang="en-US" spc="-50" dirty="0" smtClean="0">
                <a:latin typeface="Estrangelo Edessa"/>
              </a:rPr>
              <a:t>프레임워크랑  </a:t>
            </a:r>
            <a:r>
              <a:rPr lang="en-US" altLang="ko-KR" dirty="0" err="1" smtClean="0">
                <a:latin typeface="Estrangelo Edessa" pitchFamily="66" charset="0"/>
                <a:cs typeface="Estrangelo Edessa" pitchFamily="66" charset="0"/>
              </a:rPr>
              <a:t>JQuery</a:t>
            </a:r>
            <a:r>
              <a:rPr lang="en-US" altLang="ko-KR" dirty="0" smtClean="0">
                <a:latin typeface="Estrangelo Edessa" pitchFamily="66" charset="0"/>
                <a:cs typeface="Estrangelo Edessa" pitchFamily="66" charset="0"/>
              </a:rPr>
              <a:t> </a:t>
            </a:r>
            <a:r>
              <a:rPr lang="ko-KR" altLang="en-US" spc="-50" dirty="0" smtClean="0">
                <a:latin typeface="Estrangelo Edessa"/>
              </a:rPr>
              <a:t>를 사용해 개발을 했다</a:t>
            </a:r>
            <a:r>
              <a:rPr lang="en-US" altLang="ko-KR" spc="-50" dirty="0" smtClean="0">
                <a:latin typeface="Estrangelo Edessa"/>
              </a:rPr>
              <a:t>.</a:t>
            </a:r>
            <a:endParaRPr lang="ko-KR" altLang="en-US" dirty="0" smtClean="0">
              <a:latin typeface="Estrangelo Edess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899428"/>
            <a:ext cx="196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7497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064"/>
          <a:stretch/>
        </p:blipFill>
        <p:spPr>
          <a:xfrm>
            <a:off x="904694" y="1988847"/>
            <a:ext cx="6921647" cy="433461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9889" y="1527343"/>
            <a:ext cx="160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사이트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899428"/>
            <a:ext cx="196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26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74" b="3742"/>
          <a:stretch/>
        </p:blipFill>
        <p:spPr>
          <a:xfrm>
            <a:off x="916214" y="1988840"/>
            <a:ext cx="6912767" cy="432048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89889" y="1527343"/>
            <a:ext cx="160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코드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899428"/>
            <a:ext cx="196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26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5149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272" y="2793131"/>
            <a:ext cx="39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Activity</a:t>
            </a:r>
            <a:endParaRPr lang="ko-KR" altLang="en-US" sz="48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276" y="3873242"/>
            <a:ext cx="422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School Activity</a:t>
            </a:r>
            <a:endParaRPr lang="ko-KR" altLang="en-US" sz="40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769462" y="936638"/>
            <a:ext cx="2846509" cy="3133197"/>
            <a:chOff x="5769462" y="936638"/>
            <a:chExt cx="2846509" cy="3133197"/>
          </a:xfrm>
        </p:grpSpPr>
        <p:sp>
          <p:nvSpPr>
            <p:cNvPr id="10" name="이등변 삼각형 9"/>
            <p:cNvSpPr/>
            <p:nvPr/>
          </p:nvSpPr>
          <p:spPr>
            <a:xfrm rot="18000000">
              <a:off x="6026452" y="1098404"/>
              <a:ext cx="1584052" cy="1260519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>
              <a:off x="5769462" y="2222019"/>
              <a:ext cx="1600379" cy="1494607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7092696" y="1412783"/>
              <a:ext cx="1523275" cy="1422599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 rot="18000000">
              <a:off x="6897156" y="2656571"/>
              <a:ext cx="1524890" cy="1301637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9589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9994" y="2420897"/>
            <a:ext cx="6551003" cy="41008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69142" y="1861374"/>
            <a:ext cx="6223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spc="-50" dirty="0" err="1" smtClean="0">
                <a:latin typeface="Estrangelo Edessa"/>
              </a:rPr>
              <a:t>SpringFramework</a:t>
            </a:r>
            <a:r>
              <a:rPr lang="ko-KR" altLang="en-US" sz="1400" spc="-50" dirty="0" smtClean="0">
                <a:latin typeface="Estrangelo Edessa"/>
              </a:rPr>
              <a:t>을 이용해서 </a:t>
            </a:r>
            <a:r>
              <a:rPr lang="ko-KR" altLang="en-US" sz="1400" spc="-50" dirty="0" err="1" smtClean="0">
                <a:latin typeface="Estrangelo Edessa"/>
              </a:rPr>
              <a:t>페이스북과</a:t>
            </a:r>
            <a:r>
              <a:rPr lang="ko-KR" altLang="en-US" sz="1400" spc="-50" dirty="0" smtClean="0">
                <a:latin typeface="Estrangelo Edessa"/>
              </a:rPr>
              <a:t> 같은 웹 </a:t>
            </a:r>
            <a:r>
              <a:rPr lang="en-US" altLang="ko-KR" sz="1400" spc="-50" dirty="0" smtClean="0">
                <a:latin typeface="Estrangelo Edessa"/>
              </a:rPr>
              <a:t>SNS </a:t>
            </a:r>
            <a:r>
              <a:rPr lang="ko-KR" altLang="en-US" sz="1400" spc="-50" dirty="0" smtClean="0">
                <a:latin typeface="Estrangelo Edessa"/>
              </a:rPr>
              <a:t>서비스를 개발함</a:t>
            </a:r>
            <a:r>
              <a:rPr lang="en-US" altLang="ko-KR" sz="1400" spc="-50" dirty="0" smtClean="0">
                <a:latin typeface="Estrangelo Edessa"/>
              </a:rPr>
              <a:t>.</a:t>
            </a:r>
            <a:endParaRPr lang="ko-KR" altLang="en-US" sz="1400" dirty="0">
              <a:latin typeface="Estrangelo Edess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9885" y="1527343"/>
            <a:ext cx="536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50" dirty="0" smtClean="0">
                <a:latin typeface="Estrangelo Edessa"/>
              </a:rPr>
              <a:t>산학겸임특강 </a:t>
            </a:r>
            <a:r>
              <a:rPr lang="en-US" altLang="ko-KR" spc="-50" dirty="0" err="1" smtClean="0">
                <a:latin typeface="Estrangelo Edessa"/>
              </a:rPr>
              <a:t>SpringFramework</a:t>
            </a:r>
            <a:r>
              <a:rPr lang="en-US" altLang="ko-KR" spc="-50" dirty="0" smtClean="0">
                <a:latin typeface="Estrangelo Edessa"/>
              </a:rPr>
              <a:t> </a:t>
            </a:r>
            <a:r>
              <a:rPr lang="ko-KR" altLang="en-US" spc="-50" dirty="0" smtClean="0">
                <a:latin typeface="Estrangelo Edessa"/>
              </a:rPr>
              <a:t>기반 웹 </a:t>
            </a:r>
            <a:r>
              <a:rPr lang="en-US" altLang="ko-KR" spc="-50" dirty="0" smtClean="0">
                <a:latin typeface="Estrangelo Edessa"/>
              </a:rPr>
              <a:t>SNS </a:t>
            </a:r>
            <a:r>
              <a:rPr lang="ko-KR" altLang="en-US" spc="-50" dirty="0" smtClean="0">
                <a:latin typeface="Estrangelo Edessa"/>
              </a:rPr>
              <a:t>개발</a:t>
            </a:r>
            <a:endParaRPr lang="en-US" altLang="ko-KR" spc="-50" dirty="0" smtClean="0">
              <a:latin typeface="Estrangelo Edess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1760" y="908720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School Activity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868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6214" y="2420888"/>
            <a:ext cx="6444783" cy="403431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68872" y="1844824"/>
            <a:ext cx="37751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Estrangelo Edessa"/>
              </a:rPr>
              <a:t>JSP</a:t>
            </a:r>
            <a:r>
              <a:rPr lang="ko-KR" altLang="en-US" sz="1400" dirty="0" smtClean="0">
                <a:latin typeface="Estrangelo Edessa"/>
              </a:rPr>
              <a:t>의</a:t>
            </a:r>
            <a:r>
              <a:rPr lang="en-US" altLang="ko-KR" sz="1400" dirty="0" smtClean="0">
                <a:latin typeface="Estrangelo Edessa"/>
              </a:rPr>
              <a:t> </a:t>
            </a:r>
            <a:r>
              <a:rPr lang="ko-KR" altLang="en-US" sz="1400" dirty="0" smtClean="0">
                <a:latin typeface="Estrangelo Edessa"/>
              </a:rPr>
              <a:t>기초부터 심화까지 배우는 수업</a:t>
            </a:r>
            <a:endParaRPr lang="ko-KR" altLang="en-US" sz="1400" dirty="0">
              <a:latin typeface="Estrangelo Edess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89889" y="1527343"/>
            <a:ext cx="230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/>
              </a:rPr>
              <a:t>취업 전공 동아리</a:t>
            </a:r>
            <a:endParaRPr lang="ko-KR" altLang="en-US" dirty="0">
              <a:latin typeface="Estrangelo Edess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1760" y="908720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School Activity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259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272" y="2780937"/>
            <a:ext cx="39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Activity</a:t>
            </a:r>
            <a:endParaRPr lang="ko-KR" altLang="en-US" sz="48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628" y="3861048"/>
            <a:ext cx="3659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Etc</a:t>
            </a:r>
            <a:r>
              <a:rPr lang="en-US" altLang="ko-KR" sz="4000" dirty="0" smtClean="0">
                <a:solidFill>
                  <a:schemeClr val="bg1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 Activity</a:t>
            </a:r>
            <a:endParaRPr lang="ko-KR" altLang="en-US" sz="40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769462" y="936638"/>
            <a:ext cx="2846509" cy="3133197"/>
            <a:chOff x="5769462" y="936638"/>
            <a:chExt cx="2846509" cy="3133197"/>
          </a:xfrm>
        </p:grpSpPr>
        <p:sp>
          <p:nvSpPr>
            <p:cNvPr id="14" name="이등변 삼각형 13"/>
            <p:cNvSpPr/>
            <p:nvPr/>
          </p:nvSpPr>
          <p:spPr>
            <a:xfrm rot="18000000">
              <a:off x="6026452" y="1098404"/>
              <a:ext cx="1584052" cy="1260519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5769462" y="2222019"/>
              <a:ext cx="1600379" cy="1494607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>
              <a:off x="7092696" y="1412783"/>
              <a:ext cx="1523275" cy="1422599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 rot="18000000">
              <a:off x="6897156" y="2656571"/>
              <a:ext cx="1524890" cy="1301637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24344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821010" y="1916835"/>
            <a:ext cx="540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Estrangelo Edessa"/>
              </a:rPr>
              <a:t>중소기업을 탐방하면서 중소기업이 무엇인지 알아갔다</a:t>
            </a:r>
            <a:r>
              <a:rPr lang="en-US" altLang="ko-KR" sz="1400" dirty="0" smtClean="0">
                <a:latin typeface="Estrangelo Edessa"/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6209" y="2421570"/>
            <a:ext cx="6444783" cy="403176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89888" y="1527343"/>
            <a:ext cx="30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/>
              </a:rPr>
              <a:t>중소기업 이해연수</a:t>
            </a:r>
            <a:endParaRPr lang="ko-KR" altLang="en-US" dirty="0">
              <a:latin typeface="Estrangelo Edess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1761" y="908720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Etc Activity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902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916214" y="2420897"/>
            <a:ext cx="6449689" cy="4036001"/>
            <a:chOff x="1640632" y="892239"/>
            <a:chExt cx="7892695" cy="440896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44895" y="892239"/>
              <a:ext cx="3888432" cy="4408969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40632" y="908720"/>
              <a:ext cx="3888432" cy="43924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49746" y="1916835"/>
            <a:ext cx="6746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Estrangelo Edessa"/>
              </a:rPr>
              <a:t>3</a:t>
            </a:r>
            <a:r>
              <a:rPr lang="ko-KR" altLang="en-US" sz="1400" dirty="0" smtClean="0">
                <a:latin typeface="Estrangelo Edessa"/>
              </a:rPr>
              <a:t>개의 유망 벤처기업을 견학을 하면서 벤처기업이 무엇인지 알아갔다</a:t>
            </a:r>
            <a:r>
              <a:rPr lang="en-US" altLang="ko-KR" sz="1400" dirty="0" smtClean="0">
                <a:latin typeface="Estrangelo Edessa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885" y="1527343"/>
            <a:ext cx="283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mbria Math" pitchFamily="18" charset="0"/>
              </a:rPr>
              <a:t>유망</a:t>
            </a:r>
            <a:r>
              <a:rPr lang="en-US" altLang="ko-KR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ko-KR" altLang="en-US" dirty="0" smtClean="0">
                <a:latin typeface="Cambria Math" pitchFamily="18" charset="0"/>
              </a:rPr>
              <a:t>벤처기업 견학</a:t>
            </a:r>
            <a:endParaRPr lang="en-US" altLang="ko-KR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1761" y="908720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Etc Activity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4544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6209" y="2708920"/>
            <a:ext cx="6048672" cy="37712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49741" y="1916835"/>
            <a:ext cx="6170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선후배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동기와 같이 합주를 하면서 협동심과 리더십을 키움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49740" y="2198299"/>
            <a:ext cx="508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학교 </a:t>
            </a:r>
            <a:r>
              <a:rPr lang="ko-KR" altLang="en-US" sz="1400" dirty="0" smtClean="0"/>
              <a:t>성가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축제에서 </a:t>
            </a:r>
            <a:r>
              <a:rPr lang="ko-KR" altLang="en-US" sz="1400" dirty="0"/>
              <a:t>리드 기타를 </a:t>
            </a:r>
            <a:r>
              <a:rPr lang="ko-KR" altLang="en-US" sz="1400" dirty="0" smtClean="0"/>
              <a:t>맡아 연주를 </a:t>
            </a:r>
            <a:r>
              <a:rPr lang="ko-KR" altLang="en-US" sz="1400" dirty="0"/>
              <a:t>함</a:t>
            </a:r>
            <a:r>
              <a:rPr lang="en-US" altLang="ko-KR" sz="1400" dirty="0"/>
              <a:t>.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89887" y="1518925"/>
            <a:ext cx="290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그룹사운드 공연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1761" y="908720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Etc Activity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880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6214" y="2420897"/>
            <a:ext cx="6447486" cy="4036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9741" y="1916835"/>
            <a:ext cx="6580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Cambria Math" pitchFamily="18" charset="0"/>
              </a:rPr>
              <a:t>직업마다 어떤 일을 하는지 실무자에게 직접 인터뷰 하며 알아갔다</a:t>
            </a:r>
            <a:r>
              <a:rPr lang="en-US" altLang="ko-KR" sz="1400" dirty="0" smtClean="0">
                <a:latin typeface="Cambria Math" pitchFamily="18" charset="0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886" y="151892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Cambria Math" pitchFamily="18" charset="0"/>
              </a:rPr>
              <a:t>청소년</a:t>
            </a:r>
            <a:r>
              <a:rPr lang="en-US" altLang="ko-KR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ko-KR" altLang="en-US" dirty="0" smtClean="0">
                <a:latin typeface="Cambria Math" pitchFamily="18" charset="0"/>
              </a:rPr>
              <a:t>직업캠프</a:t>
            </a:r>
            <a:endParaRPr lang="en-US" altLang="ko-KR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1761" y="908720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Etc Activity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795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6213" y="2420888"/>
            <a:ext cx="6447486" cy="40375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7894" y="1916835"/>
            <a:ext cx="7242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Cambria Math" pitchFamily="18" charset="0"/>
              </a:rPr>
              <a:t>청소년 수련원의 프로그램을 직접 기획 </a:t>
            </a:r>
            <a:r>
              <a:rPr lang="en-US" altLang="ko-KR" sz="1400" dirty="0" smtClean="0">
                <a:latin typeface="Cambria Math" pitchFamily="18" charset="0"/>
              </a:rPr>
              <a:t>, </a:t>
            </a:r>
            <a:r>
              <a:rPr lang="ko-KR" altLang="en-US" sz="1400" dirty="0" smtClean="0">
                <a:latin typeface="Cambria Math" pitchFamily="18" charset="0"/>
              </a:rPr>
              <a:t>진행 하면서 활동하고 있다</a:t>
            </a:r>
            <a:r>
              <a:rPr lang="en-US" altLang="ko-KR" sz="1400" dirty="0" smtClean="0">
                <a:latin typeface="Cambria Math" pitchFamily="18" charset="0"/>
              </a:rPr>
              <a:t>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963387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9881" y="1518925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Cambria Math" pitchFamily="18" charset="0"/>
              </a:rPr>
              <a:t>청소년 운영위원회 활동</a:t>
            </a:r>
            <a:endParaRPr lang="en-US" altLang="ko-KR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1761" y="908720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Etc Activity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194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0296" y="2967335"/>
            <a:ext cx="3783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34ABC7"/>
                </a:solidFill>
                <a:latin typeface="Estrangelo Edessa" pitchFamily="66" charset="0"/>
                <a:cs typeface="Estrangelo Edessa" pitchFamily="66" charset="0"/>
              </a:rPr>
              <a:t>THANK YOU</a:t>
            </a:r>
            <a:endParaRPr lang="ko-KR" altLang="en-US" sz="5400" dirty="0">
              <a:solidFill>
                <a:srgbClr val="34ABC7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77636" y="3573016"/>
            <a:ext cx="3788729" cy="216024"/>
          </a:xfrm>
          <a:prstGeom prst="rect">
            <a:avLst/>
          </a:prstGeom>
          <a:solidFill>
            <a:srgbClr val="34A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910279" y="3573016"/>
            <a:ext cx="398814" cy="360040"/>
          </a:xfrm>
          <a:prstGeom prst="ellipse">
            <a:avLst/>
          </a:prstGeom>
          <a:solidFill>
            <a:srgbClr val="34A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834909" y="3573016"/>
            <a:ext cx="398814" cy="360040"/>
          </a:xfrm>
          <a:prstGeom prst="ellipse">
            <a:avLst/>
          </a:prstGeom>
          <a:solidFill>
            <a:srgbClr val="34A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376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6209" y="1961266"/>
            <a:ext cx="1528785" cy="190855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958964" y="1961265"/>
            <a:ext cx="5760374" cy="3885611"/>
            <a:chOff x="3187749" y="1536789"/>
            <a:chExt cx="6240405" cy="3885611"/>
          </a:xfrm>
        </p:grpSpPr>
        <p:sp>
          <p:nvSpPr>
            <p:cNvPr id="4" name="TextBox 3"/>
            <p:cNvSpPr txBox="1"/>
            <p:nvPr/>
          </p:nvSpPr>
          <p:spPr>
            <a:xfrm>
              <a:off x="3187750" y="1536789"/>
              <a:ext cx="9346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Profile</a:t>
              </a:r>
              <a:endParaRPr lang="ko-KR" altLang="en-US" sz="2000" b="1" dirty="0">
                <a:latin typeface="Estrangelo Edessa" pitchFamily="66" charset="0"/>
                <a:cs typeface="Estrangelo Edessa" pitchFamily="66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90182" y="2018304"/>
              <a:ext cx="31192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Name : </a:t>
              </a:r>
              <a:r>
                <a:rPr lang="ko-KR" altLang="en-US" sz="1400" dirty="0" smtClean="0">
                  <a:latin typeface="Estrangelo Edessa" pitchFamily="66" charset="0"/>
                  <a:cs typeface="Estrangelo Edessa" pitchFamily="66" charset="0"/>
                </a:rPr>
                <a:t>황형섭 </a:t>
              </a:r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/ </a:t>
              </a:r>
              <a:r>
                <a:rPr lang="en-US" altLang="ko-KR" sz="1400" dirty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Hwang </a:t>
              </a:r>
              <a:r>
                <a:rPr lang="en-US" altLang="ko-KR" sz="1400" dirty="0" err="1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Hyeong</a:t>
              </a:r>
              <a:r>
                <a:rPr lang="en-US" altLang="ko-KR" sz="1400" dirty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 </a:t>
              </a:r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Sub </a:t>
              </a:r>
              <a:endParaRPr lang="ko-KR" altLang="en-US" sz="1400" dirty="0">
                <a:latin typeface="Estrangelo Edessa" pitchFamily="66" charset="0"/>
                <a:cs typeface="Estrangelo Edessa" pitchFamily="66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90181" y="2406005"/>
              <a:ext cx="109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birth : 1999</a:t>
              </a:r>
              <a:endParaRPr lang="ko-KR" altLang="en-US" sz="1400" dirty="0">
                <a:latin typeface="Estrangelo Edessa" pitchFamily="66" charset="0"/>
                <a:cs typeface="Estrangelo Edessa" pitchFamily="66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87749" y="3532948"/>
              <a:ext cx="6671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Skill</a:t>
              </a:r>
              <a:endParaRPr lang="ko-KR" altLang="en-US" sz="2000" b="1" dirty="0">
                <a:latin typeface="Estrangelo Edessa" pitchFamily="66" charset="0"/>
                <a:cs typeface="Estrangelo Edessa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31528" y="1536789"/>
              <a:ext cx="1019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License</a:t>
              </a:r>
              <a:endParaRPr lang="ko-KR" altLang="en-US" sz="2000" b="1" dirty="0">
                <a:latin typeface="Estrangelo Edessa" pitchFamily="66" charset="0"/>
                <a:cs typeface="Estrangelo Edessa" pitchFamily="66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33960" y="2018304"/>
              <a:ext cx="1537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ITQ </a:t>
              </a:r>
              <a:r>
                <a:rPr lang="ko-KR" altLang="en-US" sz="1400" dirty="0" smtClean="0">
                  <a:latin typeface="Estrangelo Edessa" pitchFamily="66" charset="0"/>
                  <a:cs typeface="Estrangelo Edessa" pitchFamily="66" charset="0"/>
                </a:rPr>
                <a:t>아래 한글  </a:t>
              </a:r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A</a:t>
              </a:r>
              <a:endParaRPr lang="ko-KR" altLang="en-US" sz="1400" dirty="0">
                <a:latin typeface="Estrangelo Edessa" pitchFamily="66" charset="0"/>
                <a:cs typeface="Estrangelo Edessa" pitchFamily="66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33958" y="2406005"/>
              <a:ext cx="2080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ITQ </a:t>
              </a:r>
              <a:r>
                <a:rPr lang="ko-KR" altLang="en-US" sz="1400" dirty="0" smtClean="0">
                  <a:latin typeface="Estrangelo Edessa" pitchFamily="66" charset="0"/>
                  <a:cs typeface="Estrangelo Edessa" pitchFamily="66" charset="0"/>
                </a:rPr>
                <a:t>한글파워포인트  </a:t>
              </a:r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A</a:t>
              </a:r>
              <a:endParaRPr lang="ko-KR" altLang="en-US" sz="1400" dirty="0">
                <a:latin typeface="Estrangelo Edessa" pitchFamily="66" charset="0"/>
                <a:cs typeface="Estrangelo Edessa" pitchFamily="66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33959" y="2807015"/>
              <a:ext cx="1497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ITQ </a:t>
              </a:r>
              <a:r>
                <a:rPr lang="ko-KR" altLang="en-US" sz="1400" dirty="0" smtClean="0">
                  <a:latin typeface="Estrangelo Edessa" pitchFamily="66" charset="0"/>
                  <a:cs typeface="Estrangelo Edessa" pitchFamily="66" charset="0"/>
                </a:rPr>
                <a:t>한글엑셀  </a:t>
              </a:r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A</a:t>
              </a:r>
              <a:endParaRPr lang="ko-KR" altLang="en-US" sz="1400" dirty="0">
                <a:latin typeface="Estrangelo Edessa" pitchFamily="66" charset="0"/>
                <a:cs typeface="Estrangelo Edessa" pitchFamily="66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33960" y="3575468"/>
              <a:ext cx="1037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Activity</a:t>
              </a:r>
              <a:endParaRPr lang="ko-KR" altLang="en-US" sz="2000" b="1" dirty="0">
                <a:latin typeface="Estrangelo Edessa" pitchFamily="66" charset="0"/>
                <a:cs typeface="Estrangelo Edessa" pitchFamily="66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6391" y="4109246"/>
              <a:ext cx="2073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2</a:t>
              </a:r>
              <a:r>
                <a:rPr lang="ko-KR" altLang="en-US" sz="1400" dirty="0" smtClean="0">
                  <a:latin typeface="Estrangelo Edessa" pitchFamily="66" charset="0"/>
                  <a:cs typeface="Estrangelo Edessa" pitchFamily="66" charset="0"/>
                </a:rPr>
                <a:t>학년 </a:t>
              </a:r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1</a:t>
              </a:r>
              <a:r>
                <a:rPr lang="ko-KR" altLang="en-US" sz="1400" dirty="0" smtClean="0">
                  <a:latin typeface="Estrangelo Edessa" pitchFamily="66" charset="0"/>
                  <a:cs typeface="Estrangelo Edessa" pitchFamily="66" charset="0"/>
                </a:rPr>
                <a:t>학기 학급 회장</a:t>
              </a:r>
              <a:endParaRPr lang="ko-KR" altLang="en-US" sz="1400" dirty="0">
                <a:latin typeface="Estrangelo Edessa" pitchFamily="66" charset="0"/>
                <a:cs typeface="Estrangelo Edessa" pitchFamily="66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36391" y="4516692"/>
              <a:ext cx="2891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Estrangelo Edessa" pitchFamily="66" charset="0"/>
                  <a:cs typeface="Estrangelo Edessa" pitchFamily="66" charset="0"/>
                </a:rPr>
                <a:t>그룹사운드 동아리로 공연을 함</a:t>
              </a:r>
              <a:r>
                <a:rPr lang="en-US" altLang="ko-KR" sz="1400" dirty="0" smtClean="0">
                  <a:latin typeface="Estrangelo Edessa" pitchFamily="66" charset="0"/>
                  <a:ea typeface="Cambria Math" pitchFamily="18" charset="0"/>
                  <a:cs typeface="Estrangelo Edessa" pitchFamily="66" charset="0"/>
                </a:rPr>
                <a:t>.</a:t>
              </a:r>
              <a:endParaRPr lang="ko-KR" altLang="en-US" sz="1400" dirty="0">
                <a:latin typeface="Estrangelo Edessa" pitchFamily="66" charset="0"/>
                <a:cs typeface="Estrangelo Edessa" pitchFamily="66" charset="0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224808" y="4242974"/>
              <a:ext cx="2594271" cy="1179426"/>
              <a:chOff x="3267148" y="4242974"/>
              <a:chExt cx="2594271" cy="1179426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989428" y="4946028"/>
                <a:ext cx="476372" cy="476372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714293" y="4941168"/>
                <a:ext cx="476372" cy="476372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267148" y="4941169"/>
                <a:ext cx="476371" cy="476371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278641" y="4242974"/>
                <a:ext cx="476372" cy="476372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989428" y="4242974"/>
                <a:ext cx="476371" cy="476371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714293" y="4242974"/>
                <a:ext cx="476371" cy="476371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385048" y="4248773"/>
                <a:ext cx="476371" cy="4763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xmlns="" val="419118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272" y="3861048"/>
            <a:ext cx="3921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Design</a:t>
            </a:r>
            <a:endParaRPr lang="ko-KR" altLang="en-US" sz="40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3272" y="2852945"/>
            <a:ext cx="39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Work</a:t>
            </a:r>
            <a:endParaRPr lang="ko-KR" altLang="en-US" sz="48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769462" y="936638"/>
            <a:ext cx="2846509" cy="3133197"/>
            <a:chOff x="5769462" y="936638"/>
            <a:chExt cx="2846509" cy="3133197"/>
          </a:xfrm>
        </p:grpSpPr>
        <p:sp>
          <p:nvSpPr>
            <p:cNvPr id="13" name="이등변 삼각형 12"/>
            <p:cNvSpPr/>
            <p:nvPr/>
          </p:nvSpPr>
          <p:spPr>
            <a:xfrm rot="18000000">
              <a:off x="6026452" y="1098404"/>
              <a:ext cx="1584052" cy="1260519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5769462" y="2222019"/>
              <a:ext cx="1600379" cy="1494607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7092696" y="1412783"/>
              <a:ext cx="1523275" cy="1422599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8000000">
              <a:off x="6897156" y="2656571"/>
              <a:ext cx="1524890" cy="1301637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70197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71600" y="2115408"/>
            <a:ext cx="6646892" cy="4337928"/>
            <a:chOff x="1671761" y="918037"/>
            <a:chExt cx="7601718" cy="45794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593" r="27960"/>
            <a:stretch/>
          </p:blipFill>
          <p:spPr>
            <a:xfrm>
              <a:off x="1671761" y="918037"/>
              <a:ext cx="2752298" cy="439248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5166" t="25773" r="31692" b="42961"/>
            <a:stretch/>
          </p:blipFill>
          <p:spPr>
            <a:xfrm>
              <a:off x="5965786" y="4149080"/>
              <a:ext cx="3307693" cy="13484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34925" y="918037"/>
              <a:ext cx="4738553" cy="3159035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051720" y="89942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Photoshop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996622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23119" y="1527343"/>
            <a:ext cx="172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개인 작업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1600" y="2132856"/>
            <a:ext cx="6646892" cy="41608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47890" y="908720"/>
            <a:ext cx="166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Illustrator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996622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23119" y="1527343"/>
            <a:ext cx="172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Estrangelo Edessa" pitchFamily="66" charset="0"/>
                <a:cs typeface="Estrangelo Edessa" pitchFamily="66" charset="0"/>
              </a:rPr>
              <a:t>인포그래피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1601" y="2105935"/>
            <a:ext cx="6646893" cy="416082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047889" y="908720"/>
            <a:ext cx="173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Illustrator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996622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123119" y="1527343"/>
            <a:ext cx="172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캐릭터 </a:t>
            </a:r>
            <a:r>
              <a:rPr lang="ko-KR" altLang="en-US" dirty="0" err="1" smtClean="0">
                <a:latin typeface="Estrangelo Edessa" pitchFamily="66" charset="0"/>
                <a:cs typeface="Estrangelo Edessa" pitchFamily="66" charset="0"/>
              </a:rPr>
              <a:t>판넬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1605" y="2090308"/>
            <a:ext cx="2892979" cy="43924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29171" y="2018289"/>
            <a:ext cx="2991102" cy="453650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047890" y="908720"/>
            <a:ext cx="14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DDDDDD"/>
                </a:solidFill>
                <a:latin typeface="Estrangelo Edessa" pitchFamily="66" charset="0"/>
                <a:ea typeface="Cambria Math" pitchFamily="18" charset="0"/>
                <a:cs typeface="Estrangelo Edessa" pitchFamily="66" charset="0"/>
              </a:rPr>
              <a:t>Illustrator</a:t>
            </a:r>
            <a:endParaRPr lang="ko-KR" altLang="en-US" dirty="0">
              <a:solidFill>
                <a:srgbClr val="DDDDDD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996622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23119" y="1527343"/>
            <a:ext cx="172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Estrangelo Edessa" pitchFamily="66" charset="0"/>
                <a:cs typeface="Estrangelo Edessa" pitchFamily="66" charset="0"/>
              </a:rPr>
              <a:t>타이포그래피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85464" y="1700808"/>
            <a:ext cx="132938" cy="0"/>
          </a:xfrm>
          <a:prstGeom prst="line">
            <a:avLst/>
          </a:prstGeom>
          <a:ln w="38100">
            <a:solidFill>
              <a:srgbClr val="2C9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211960" y="1527343"/>
            <a:ext cx="172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Estrangelo Edessa" pitchFamily="66" charset="0"/>
                <a:cs typeface="Estrangelo Edessa" pitchFamily="66" charset="0"/>
              </a:rPr>
              <a:t>CI </a:t>
            </a:r>
            <a:r>
              <a:rPr lang="ko-KR" altLang="en-US" dirty="0" smtClean="0">
                <a:latin typeface="Estrangelo Edessa" pitchFamily="66" charset="0"/>
                <a:cs typeface="Estrangelo Edessa" pitchFamily="66" charset="0"/>
              </a:rPr>
              <a:t>디자인</a:t>
            </a:r>
            <a:endParaRPr lang="en-US" altLang="ko-KR" dirty="0" smtClean="0">
              <a:latin typeface="Estrangelo Edessa" pitchFamily="66" charset="0"/>
              <a:cs typeface="Estrangelo Edessa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4809" y="3833412"/>
            <a:ext cx="3921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Development</a:t>
            </a:r>
            <a:endParaRPr lang="ko-KR" altLang="en-US" sz="40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4809" y="2830902"/>
            <a:ext cx="3921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Estrangelo Edessa" pitchFamily="66" charset="0"/>
                <a:cs typeface="Estrangelo Edessa" pitchFamily="66" charset="0"/>
              </a:rPr>
              <a:t>Work</a:t>
            </a:r>
            <a:endParaRPr lang="ko-KR" altLang="en-US" sz="4800" dirty="0">
              <a:solidFill>
                <a:schemeClr val="bg1"/>
              </a:solidFill>
              <a:latin typeface="Estrangelo Edessa" pitchFamily="66" charset="0"/>
              <a:cs typeface="Estrangelo Edessa" pitchFamily="66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769462" y="936638"/>
            <a:ext cx="2846509" cy="3133197"/>
            <a:chOff x="5769462" y="936638"/>
            <a:chExt cx="2846509" cy="3133197"/>
          </a:xfrm>
        </p:grpSpPr>
        <p:sp>
          <p:nvSpPr>
            <p:cNvPr id="27" name="이등변 삼각형 26"/>
            <p:cNvSpPr/>
            <p:nvPr/>
          </p:nvSpPr>
          <p:spPr>
            <a:xfrm rot="18000000">
              <a:off x="6026452" y="1098404"/>
              <a:ext cx="1584052" cy="1260519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/>
            <p:cNvSpPr/>
            <p:nvPr/>
          </p:nvSpPr>
          <p:spPr>
            <a:xfrm>
              <a:off x="5769462" y="2222019"/>
              <a:ext cx="1600379" cy="1494607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>
              <a:off x="7092696" y="1412783"/>
              <a:ext cx="1523275" cy="1422599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18000000">
              <a:off x="6897156" y="2656571"/>
              <a:ext cx="1524890" cy="1301637"/>
            </a:xfrm>
            <a:prstGeom prst="triangle">
              <a:avLst/>
            </a:prstGeom>
            <a:solidFill>
              <a:srgbClr val="57B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50929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290</Words>
  <Application>Microsoft Office PowerPoint</Application>
  <PresentationFormat>화면 슬라이드 쇼(4:3)</PresentationFormat>
  <Paragraphs>87</Paragraphs>
  <Slides>29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TitlesOfParts>
  <Company>WORKGROUP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AutoBVT</cp:lastModifiedBy>
  <cp:revision>84</cp:revision>
  <dcterms:created xsi:type="dcterms:W3CDTF">2017-04-05T06:22:37Z</dcterms:created>
  <dcterms:modified xsi:type="dcterms:W3CDTF">2017-04-30T04:32:43Z</dcterms:modified>
</cp:coreProperties>
</file>